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1" r:id="rId6"/>
    <p:sldId id="257" r:id="rId7"/>
    <p:sldId id="258" r:id="rId8"/>
    <p:sldId id="270" r:id="rId9"/>
    <p:sldId id="259" r:id="rId10"/>
    <p:sldId id="263" r:id="rId11"/>
    <p:sldId id="264" r:id="rId12"/>
    <p:sldId id="272" r:id="rId13"/>
    <p:sldId id="260" r:id="rId14"/>
    <p:sldId id="267" r:id="rId15"/>
    <p:sldId id="269" r:id="rId16"/>
    <p:sldId id="268" r:id="rId17"/>
    <p:sldId id="273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70ED5-BF72-4CBF-9DA1-AB49967DC44A}" v="3" dt="2023-09-05T09:52:56.095"/>
    <p1510:client id="{D3AE409C-76E3-4342-95CC-CD8EA5D26F14}" v="51" dt="2023-09-06T07:35:16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2" autoAdjust="0"/>
  </p:normalViewPr>
  <p:slideViewPr>
    <p:cSldViewPr>
      <p:cViewPr varScale="1">
        <p:scale>
          <a:sx n="82" d="100"/>
          <a:sy n="82" d="100"/>
        </p:scale>
        <p:origin x="720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18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9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05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8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Your name</a:t>
            </a:r>
          </a:p>
          <a:p>
            <a:pPr lvl="0"/>
            <a:r>
              <a:rPr lang="en-US" dirty="0"/>
              <a:t>Teacher’s name</a:t>
            </a:r>
          </a:p>
          <a:p>
            <a:pPr lvl="0"/>
            <a:r>
              <a:rPr lang="en-US" dirty="0"/>
              <a:t>School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PROJECT OVERVIEW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RESEARCH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PROCEDURE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DATA/ OBSERVATIONS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Works Cited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1000"/>
            <a:ext cx="11520000" cy="122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000"/>
            <a:ext cx="11520000" cy="12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19AB89D0-8562-49A8-BAFA-01679A4C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196751"/>
            <a:ext cx="5904656" cy="2087991"/>
          </a:xfrm>
        </p:spPr>
        <p:txBody>
          <a:bodyPr>
            <a:normAutofit/>
          </a:bodyPr>
          <a:lstStyle/>
          <a:p>
            <a:r>
              <a:rPr lang="en-US" dirty="0"/>
              <a:t>      </a:t>
            </a:r>
            <a:r>
              <a:rPr lang="en-US" dirty="0">
                <a:latin typeface="Algerian" panose="04020705040A02060702" pitchFamily="82" charset="0"/>
              </a:rPr>
              <a:t>GOOGLE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   FILE SYSTEM</a:t>
            </a:r>
          </a:p>
        </p:txBody>
      </p:sp>
      <p:sp>
        <p:nvSpPr>
          <p:cNvPr id="23" name="Author's contact details">
            <a:extLst>
              <a:ext uri="{FF2B5EF4-FFF2-40B4-BE49-F238E27FC236}">
                <a16:creationId xmlns:a16="http://schemas.microsoft.com/office/drawing/2014/main" id="{F43A3CE6-1060-4EEC-AB5A-19160A9B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" y="4423421"/>
            <a:ext cx="6624736" cy="2434579"/>
          </a:xfrm>
        </p:spPr>
        <p:txBody>
          <a:bodyPr/>
          <a:lstStyle/>
          <a:p>
            <a:r>
              <a:rPr lang="en-US" b="1" dirty="0"/>
              <a:t>Name</a:t>
            </a:r>
            <a:r>
              <a:rPr lang="en-US" dirty="0"/>
              <a:t>: Vaka Prasanna</a:t>
            </a:r>
          </a:p>
          <a:p>
            <a:r>
              <a:rPr lang="en-US" b="1" dirty="0"/>
              <a:t>Roll No</a:t>
            </a:r>
            <a:r>
              <a:rPr lang="en-US" dirty="0"/>
              <a:t>: 20BQ1A05O6</a:t>
            </a:r>
          </a:p>
          <a:p>
            <a:r>
              <a:rPr lang="en-US" b="1" dirty="0"/>
              <a:t>Section</a:t>
            </a:r>
            <a:r>
              <a:rPr lang="en-US" dirty="0"/>
              <a:t>: 4-CSE-D</a:t>
            </a:r>
          </a:p>
          <a:p>
            <a:r>
              <a:rPr lang="en-US" b="1" dirty="0"/>
              <a:t>Subject</a:t>
            </a:r>
            <a:r>
              <a:rPr lang="en-US" dirty="0"/>
              <a:t>: BIG DATA ANALYTICS</a:t>
            </a:r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1028" name="Picture 4" descr="Hadoop Logo - LogoDix">
            <a:extLst>
              <a:ext uri="{FF2B5EF4-FFF2-40B4-BE49-F238E27FC236}">
                <a16:creationId xmlns:a16="http://schemas.microsoft.com/office/drawing/2014/main" id="{840ABC53-0379-0D70-76B8-192E367D7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0"/>
            <a:ext cx="5591944" cy="688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D1FDE26-97A9-4B6B-95A1-438EFEEF1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93" y="404664"/>
            <a:ext cx="11520000" cy="719728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Google File System 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D6BEAA-9904-4278-8885-5870E3392F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1384" y="1196752"/>
            <a:ext cx="11304617" cy="5472607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changes are not saved until all chunk servers are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acknowledged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Programs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access the chunks by first querying the Master server for the locations of the desired chunks.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chunks are </a:t>
            </a:r>
            <a:r>
              <a:rPr lang="en-US" sz="2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being operated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(i.e. no outstanding leases exist), the </a:t>
            </a:r>
            <a:r>
              <a:rPr lang="en-US" sz="28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Master replies with the locations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the program then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contacts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receives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data from the chunk server directly.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Unlike most other file systems, GFS is not implemented in the kernel of an operating system but is instead provided as a </a:t>
            </a:r>
            <a:r>
              <a:rPr lang="en-US" sz="28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user-space library.</a:t>
            </a:r>
          </a:p>
        </p:txBody>
      </p:sp>
    </p:spTree>
    <p:extLst>
      <p:ext uri="{BB962C8B-B14F-4D97-AF65-F5344CB8AC3E}">
        <p14:creationId xmlns:p14="http://schemas.microsoft.com/office/powerpoint/2010/main" val="427555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0E90-4222-E67E-8A98-38788B80D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0"/>
            <a:ext cx="11520000" cy="1224000"/>
          </a:xfrm>
        </p:spPr>
        <p:txBody>
          <a:bodyPr/>
          <a:lstStyle/>
          <a:p>
            <a:r>
              <a:rPr lang="en-US" sz="5400" b="1" i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Google File System:</a:t>
            </a:r>
            <a:endParaRPr lang="en-IN" sz="5400" b="1" i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B1ECD-5F61-0EE0-8AC3-308476E7C8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1384" y="1772816"/>
            <a:ext cx="11520000" cy="4608512"/>
          </a:xfrm>
        </p:spPr>
        <p:txBody>
          <a:bodyPr/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70C0"/>
                </a:solidFill>
                <a:effectLst/>
                <a:latin typeface="Nunito" pitchFamily="2" charset="0"/>
              </a:rPr>
              <a:t>Namespace management and locking</a:t>
            </a:r>
            <a:r>
              <a:rPr lang="en-US" sz="3200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Nunito" pitchFamily="2" charset="0"/>
              </a:rPr>
              <a:t>Fault tolerance</a:t>
            </a:r>
            <a:r>
              <a:rPr lang="en-US" sz="3200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B050"/>
                </a:solidFill>
                <a:effectLst/>
                <a:latin typeface="Nunito" pitchFamily="2" charset="0"/>
              </a:rPr>
              <a:t>Reduced client and master interaction because of large chunk server size.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High availability</a:t>
            </a:r>
            <a:r>
              <a:rPr lang="en-US" sz="3200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7030A0"/>
                </a:solidFill>
                <a:effectLst/>
                <a:latin typeface="Nunito" pitchFamily="2" charset="0"/>
              </a:rPr>
              <a:t>Critical data replication.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Nunito" pitchFamily="2" charset="0"/>
              </a:rPr>
              <a:t>Automatic and efficient data recovery.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B0F0"/>
                </a:solidFill>
                <a:effectLst/>
                <a:latin typeface="Nunito" pitchFamily="2" charset="0"/>
              </a:rPr>
              <a:t>High aggregate throughput.</a:t>
            </a:r>
          </a:p>
          <a:p>
            <a:pPr marL="0" indent="0" algn="just" fontAlgn="base">
              <a:buNone/>
            </a:pPr>
            <a:endParaRPr lang="en-US" sz="3200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406292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0E90-4222-E67E-8A98-38788B80D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0"/>
            <a:ext cx="11520000" cy="1224000"/>
          </a:xfrm>
        </p:spPr>
        <p:txBody>
          <a:bodyPr/>
          <a:lstStyle/>
          <a:p>
            <a:r>
              <a:rPr lang="en-US" sz="5400" b="1" dirty="0">
                <a:solidFill>
                  <a:srgbClr val="C00000"/>
                </a:solidFill>
              </a:rPr>
              <a:t>Advantages of Google File System:</a:t>
            </a:r>
            <a:endParaRPr lang="en-IN" sz="54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B1ECD-5F61-0EE0-8AC3-308476E7C8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376" y="1988840"/>
            <a:ext cx="11520000" cy="4535488"/>
          </a:xfrm>
        </p:spPr>
        <p:txBody>
          <a:bodyPr/>
          <a:lstStyle/>
          <a:p>
            <a:pPr algn="just" fontAlgn="base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High accessibility Data is still accessible even if a few nodes fail. (</a:t>
            </a:r>
            <a:r>
              <a:rPr lang="en-US" b="1" i="0" dirty="0">
                <a:solidFill>
                  <a:srgbClr val="0070C0"/>
                </a:solidFill>
                <a:effectLst/>
                <a:latin typeface="Nunito" pitchFamily="2" charset="0"/>
              </a:rPr>
              <a:t>replication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) Component failures are more common than not, as the saying goes.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  <a:latin typeface="Nunito" pitchFamily="2" charset="0"/>
              </a:rPr>
              <a:t>Excessive throughput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. many nodes operating concurrently.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B050"/>
                </a:solidFill>
                <a:effectLst/>
                <a:latin typeface="Nunito" pitchFamily="2" charset="0"/>
              </a:rPr>
              <a:t>Dependable storing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. Data that has been </a:t>
            </a:r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corrupted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 can be found and </a:t>
            </a:r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duplicated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marL="0" indent="0" algn="just" fontAlgn="base">
              <a:buNone/>
            </a:pPr>
            <a:endParaRPr lang="en-US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1482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0E90-4222-E67E-8A98-38788B80D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87" y="764704"/>
            <a:ext cx="11664656" cy="898991"/>
          </a:xfrm>
        </p:spPr>
        <p:txBody>
          <a:bodyPr/>
          <a:lstStyle/>
          <a:p>
            <a:r>
              <a:rPr lang="en-US" sz="5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Google File System:</a:t>
            </a:r>
            <a:endParaRPr lang="en-IN" sz="5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B1ECD-5F61-0EE0-8AC3-308476E7C86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just" fontAlgn="base">
              <a:buNone/>
            </a:pPr>
            <a:endParaRPr lang="en-US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017BC-569B-78F0-FD2E-2408FE3E60AC}"/>
              </a:ext>
            </a:extLst>
          </p:cNvPr>
          <p:cNvSpPr txBox="1"/>
          <p:nvPr/>
        </p:nvSpPr>
        <p:spPr>
          <a:xfrm>
            <a:off x="458668" y="2332544"/>
            <a:ext cx="1137726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fontAlgn="base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the best fit for small files.</a:t>
            </a:r>
          </a:p>
          <a:p>
            <a:pPr marL="457200" indent="-457200" algn="just" fontAlgn="base">
              <a:buFont typeface="Wingdings" panose="05000000000000000000" pitchFamily="2" charset="2"/>
              <a:buChar char="v"/>
            </a:pPr>
            <a:endParaRPr lang="en-US" sz="32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 fontAlgn="base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Master may act as a bottleneck.</a:t>
            </a:r>
          </a:p>
          <a:p>
            <a:pPr marL="457200" indent="-457200" algn="just" fontAlgn="base">
              <a:buFont typeface="Wingdings" panose="05000000000000000000" pitchFamily="2" charset="2"/>
              <a:buChar char="v"/>
            </a:pPr>
            <a:endParaRPr lang="en-US" sz="32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 fontAlgn="base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unable to type at random.</a:t>
            </a:r>
          </a:p>
          <a:p>
            <a:pPr marL="457200" indent="-457200" algn="just" fontAlgn="base">
              <a:buFont typeface="Wingdings" panose="05000000000000000000" pitchFamily="2" charset="2"/>
              <a:buChar char="v"/>
            </a:pPr>
            <a:endParaRPr lang="en-US" sz="32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 fontAlgn="base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procedures or data that are written once and only read (appended) later.</a:t>
            </a:r>
          </a:p>
        </p:txBody>
      </p:sp>
    </p:spTree>
    <p:extLst>
      <p:ext uri="{BB962C8B-B14F-4D97-AF65-F5344CB8AC3E}">
        <p14:creationId xmlns:p14="http://schemas.microsoft.com/office/powerpoint/2010/main" val="214436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A15A-4926-9709-8EE8-1EC13C132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569F22-6837-32BC-A684-36E217BE470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992"/>
          </a:xfrm>
        </p:spPr>
      </p:pic>
    </p:spTree>
    <p:extLst>
      <p:ext uri="{BB962C8B-B14F-4D97-AF65-F5344CB8AC3E}">
        <p14:creationId xmlns:p14="http://schemas.microsoft.com/office/powerpoint/2010/main" val="3245651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autiful Thank You PowerPoint Template and Google Slides">
            <a:extLst>
              <a:ext uri="{FF2B5EF4-FFF2-40B4-BE49-F238E27FC236}">
                <a16:creationId xmlns:a16="http://schemas.microsoft.com/office/drawing/2014/main" id="{9981E17C-DE08-A3D8-0067-28AE20E8C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2558-C623-3DA4-BB36-6A1B3DD56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19" y="0"/>
            <a:ext cx="11520000" cy="1224000"/>
          </a:xfrm>
        </p:spPr>
        <p:txBody>
          <a:bodyPr/>
          <a:lstStyle/>
          <a:p>
            <a:r>
              <a:rPr lang="en-US" dirty="0"/>
              <a:t>    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Need </a:t>
            </a:r>
            <a:r>
              <a:rPr lang="en-US" sz="5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Google File System: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5BC366-7339-9400-CA22-323FB206ECE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2055" t="11984"/>
          <a:stretch/>
        </p:blipFill>
        <p:spPr>
          <a:xfrm>
            <a:off x="0" y="1368760"/>
            <a:ext cx="12192000" cy="5517232"/>
          </a:xfrm>
        </p:spPr>
      </p:pic>
    </p:spTree>
    <p:extLst>
      <p:ext uri="{BB962C8B-B14F-4D97-AF65-F5344CB8AC3E}">
        <p14:creationId xmlns:p14="http://schemas.microsoft.com/office/powerpoint/2010/main" val="45952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29EA470-9264-443A-A06E-FDFF0B05D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41" y="-27992"/>
            <a:ext cx="11520000" cy="935752"/>
          </a:xfrm>
        </p:spPr>
        <p:txBody>
          <a:bodyPr/>
          <a:lstStyle/>
          <a:p>
            <a:r>
              <a:rPr lang="en-US" dirty="0"/>
              <a:t>    </a:t>
            </a:r>
            <a:r>
              <a:rPr lang="en-US" sz="48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Google File System Overview</a:t>
            </a:r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9BE696AB-88A2-44DD-A501-53A9C037D0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052736"/>
            <a:ext cx="10728552" cy="5688632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Inc. 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the Google File System (GFS).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File System grew out of an earlier Google effort, "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BigFiles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developed by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Larry Page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Sergey Brin.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 scalable distributed file system (DFS), to meet the company’s growing data processing needs.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GFS offers many features to big networks and connected nodes. They include: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Fault tolerance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27323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8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erformance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759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27383"/>
            <a:ext cx="11520000" cy="953345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Google File System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39AB279-ED9D-4EF8-878A-34B9B797A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7368" y="1340768"/>
            <a:ext cx="10873207" cy="525658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GFS is made up of a </a:t>
            </a:r>
            <a:r>
              <a:rPr lang="en-US" sz="28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of storage systems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constructed from inexpensive commodity hardware parts.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 engine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which creates enormous volumes of data that must be kept, is only one example of how it is customized to meet Google’s various data use and storage requirements.</a:t>
            </a:r>
          </a:p>
          <a:p>
            <a:endParaRPr lang="en-US" sz="28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i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GoogleFS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another name for GFS. </a:t>
            </a:r>
          </a:p>
          <a:p>
            <a:endParaRPr lang="en-US" sz="28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manages two types of data :</a:t>
            </a:r>
          </a:p>
          <a:p>
            <a:r>
              <a:rPr lang="en-US" sz="2800" dirty="0">
                <a:solidFill>
                  <a:srgbClr val="27323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1)</a:t>
            </a:r>
            <a:r>
              <a:rPr lang="en-US" sz="2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 metadata</a:t>
            </a:r>
          </a:p>
          <a:p>
            <a:r>
              <a:rPr lang="en-US" sz="2800" dirty="0">
                <a:solidFill>
                  <a:srgbClr val="27323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2)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ile Data.</a:t>
            </a:r>
            <a:endParaRPr lang="en-US" sz="28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New evidence hints a redesigned Google logo is coming after all - The Verge">
            <a:extLst>
              <a:ext uri="{FF2B5EF4-FFF2-40B4-BE49-F238E27FC236}">
                <a16:creationId xmlns:a16="http://schemas.microsoft.com/office/drawing/2014/main" id="{AEB3EA8C-13E0-E280-E790-831E14BD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3429000"/>
            <a:ext cx="604867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96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1A3F-FFF3-E75D-12DC-A9D03923D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0"/>
            <a:ext cx="11520000" cy="1224000"/>
          </a:xfrm>
        </p:spPr>
        <p:txBody>
          <a:bodyPr/>
          <a:lstStyle/>
          <a:p>
            <a:r>
              <a:rPr lang="en-US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of Google Search Engine:</a:t>
            </a:r>
            <a:endParaRPr lang="en-IN" b="1" i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EO - Understanding the two main functions of search engines-Crawling and  Indexing - iWon Online Business Specialist">
            <a:extLst>
              <a:ext uri="{FF2B5EF4-FFF2-40B4-BE49-F238E27FC236}">
                <a16:creationId xmlns:a16="http://schemas.microsoft.com/office/drawing/2014/main" id="{9CF31B75-F1DC-76C4-5256-8EDAC19BCE2E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1700808"/>
            <a:ext cx="5951537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E5415-7FEE-D691-2D36-5B475779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00808"/>
            <a:ext cx="6023993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08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4AFB171C-88B3-4B24-9015-55F44DDF4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261000"/>
            <a:ext cx="11520000" cy="719728"/>
          </a:xfrm>
        </p:spPr>
        <p:txBody>
          <a:bodyPr/>
          <a:lstStyle/>
          <a:p>
            <a:pPr algn="ctr"/>
            <a:r>
              <a:rPr lang="en-US" sz="6000" dirty="0">
                <a:latin typeface="Arial Rounded MT Bold" panose="020F0704030504030204" pitchFamily="34" charset="0"/>
              </a:rPr>
              <a:t>Google File System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B736C23-35C7-43F5-BA6F-C92830B43B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124744"/>
            <a:ext cx="11016584" cy="518457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 are divided into fixed-size chunks of 64 megabytes, similar to clusters </a:t>
            </a: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regular file systems.</a:t>
            </a:r>
          </a:p>
          <a:p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GFS cluster consists of multiple nodes.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These nodes are divided into 2 types: 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Master Node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ii) </a:t>
            </a: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large number of Chunk servers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file is divided into fixed-size chunks.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Chunk servers store these chunks.</a:t>
            </a:r>
          </a:p>
        </p:txBody>
      </p:sp>
      <p:pic>
        <p:nvPicPr>
          <p:cNvPr id="2052" name="Picture 4" descr="Google File System - GeeksforGeeks">
            <a:extLst>
              <a:ext uri="{FF2B5EF4-FFF2-40B4-BE49-F238E27FC236}">
                <a16:creationId xmlns:a16="http://schemas.microsoft.com/office/drawing/2014/main" id="{EAD0D8D5-6865-A169-1A05-147DCB3D2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566765"/>
            <a:ext cx="5447928" cy="51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83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E0ABBF3-13C8-A2A8-50FF-F44E8DE0E662}"/>
              </a:ext>
            </a:extLst>
          </p:cNvPr>
          <p:cNvSpPr txBox="1"/>
          <p:nvPr/>
        </p:nvSpPr>
        <p:spPr>
          <a:xfrm>
            <a:off x="911424" y="189678"/>
            <a:ext cx="972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FF0000"/>
                </a:solidFill>
                <a:uFill>
                  <a:solidFill>
                    <a:srgbClr val="00AF50"/>
                  </a:solidFill>
                </a:uFill>
                <a:latin typeface="Algerian" panose="04020705040A02060702" pitchFamily="82" charset="0"/>
                <a:cs typeface="Times New Roman"/>
              </a:rPr>
              <a:t> Google</a:t>
            </a:r>
            <a:r>
              <a:rPr lang="en-IN" sz="3600" b="1" spc="-45" dirty="0">
                <a:solidFill>
                  <a:srgbClr val="FF0000"/>
                </a:solidFill>
                <a:uFill>
                  <a:solidFill>
                    <a:srgbClr val="00AF50"/>
                  </a:solidFill>
                </a:uFill>
                <a:latin typeface="Algerian" panose="04020705040A02060702" pitchFamily="82" charset="0"/>
                <a:cs typeface="Times New Roman"/>
              </a:rPr>
              <a:t> </a:t>
            </a:r>
            <a:r>
              <a:rPr lang="en-IN" sz="3600" b="1" dirty="0">
                <a:solidFill>
                  <a:srgbClr val="FF0000"/>
                </a:solidFill>
                <a:uFill>
                  <a:solidFill>
                    <a:srgbClr val="00AF50"/>
                  </a:solidFill>
                </a:uFill>
                <a:latin typeface="Algerian" panose="04020705040A02060702" pitchFamily="82" charset="0"/>
                <a:cs typeface="Times New Roman"/>
              </a:rPr>
              <a:t>File</a:t>
            </a:r>
            <a:r>
              <a:rPr lang="en-IN" sz="3600" b="1" spc="-15" dirty="0">
                <a:solidFill>
                  <a:srgbClr val="FF0000"/>
                </a:solidFill>
                <a:uFill>
                  <a:solidFill>
                    <a:srgbClr val="00AF50"/>
                  </a:solidFill>
                </a:uFill>
                <a:latin typeface="Algerian" panose="04020705040A02060702" pitchFamily="82" charset="0"/>
                <a:cs typeface="Times New Roman"/>
              </a:rPr>
              <a:t> </a:t>
            </a:r>
            <a:r>
              <a:rPr lang="en-IN" sz="3600" b="1" dirty="0">
                <a:solidFill>
                  <a:srgbClr val="FF0000"/>
                </a:solidFill>
                <a:uFill>
                  <a:solidFill>
                    <a:srgbClr val="00AF50"/>
                  </a:solidFill>
                </a:uFill>
                <a:latin typeface="Algerian" panose="04020705040A02060702" pitchFamily="82" charset="0"/>
                <a:cs typeface="Times New Roman"/>
              </a:rPr>
              <a:t>System</a:t>
            </a:r>
            <a:r>
              <a:rPr lang="en-IN" sz="3600" b="1" spc="-25" dirty="0">
                <a:solidFill>
                  <a:srgbClr val="FF0000"/>
                </a:solidFill>
                <a:uFill>
                  <a:solidFill>
                    <a:srgbClr val="00AF50"/>
                  </a:solidFill>
                </a:uFill>
                <a:latin typeface="Algerian" panose="04020705040A02060702" pitchFamily="82" charset="0"/>
                <a:cs typeface="Times New Roman"/>
              </a:rPr>
              <a:t> </a:t>
            </a:r>
            <a:r>
              <a:rPr lang="en-IN" sz="3600" b="1" dirty="0">
                <a:solidFill>
                  <a:srgbClr val="FF0000"/>
                </a:solidFill>
                <a:uFill>
                  <a:solidFill>
                    <a:srgbClr val="00AF50"/>
                  </a:solidFill>
                </a:uFill>
                <a:latin typeface="Algerian" panose="04020705040A02060702" pitchFamily="82" charset="0"/>
                <a:cs typeface="Times New Roman"/>
              </a:rPr>
              <a:t>(GFS) Architecture</a:t>
            </a:r>
            <a:r>
              <a:rPr lang="en-IN" sz="3600" b="1" spc="-40" dirty="0">
                <a:solidFill>
                  <a:srgbClr val="FF0000"/>
                </a:solidFill>
                <a:uFill>
                  <a:solidFill>
                    <a:srgbClr val="00AF50"/>
                  </a:solidFill>
                </a:uFill>
                <a:latin typeface="Algerian" panose="04020705040A02060702" pitchFamily="82" charset="0"/>
                <a:cs typeface="Times New Roman"/>
              </a:rPr>
              <a:t> </a:t>
            </a:r>
            <a:endParaRPr lang="en-IN" sz="36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06ED6B-B0FC-2576-039E-563146798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78" t="36350" r="23422" b="16400"/>
          <a:stretch/>
        </p:blipFill>
        <p:spPr>
          <a:xfrm>
            <a:off x="1055440" y="980728"/>
            <a:ext cx="10225136" cy="5687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D0D51-730D-9837-4987-07D8601A6BD4}"/>
              </a:ext>
            </a:extLst>
          </p:cNvPr>
          <p:cNvSpPr txBox="1"/>
          <p:nvPr/>
        </p:nvSpPr>
        <p:spPr>
          <a:xfrm>
            <a:off x="1199456" y="112474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below Figure Shows the GFS architecture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4635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4AFB171C-88B3-4B24-9015-55F44DDF4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261000"/>
            <a:ext cx="11520000" cy="719728"/>
          </a:xfrm>
        </p:spPr>
        <p:txBody>
          <a:bodyPr/>
          <a:lstStyle/>
          <a:p>
            <a:pPr algn="ctr"/>
            <a:r>
              <a:rPr lang="en-US" sz="6000" dirty="0">
                <a:latin typeface="Arial Rounded MT Bold" panose="020F0704030504030204" pitchFamily="34" charset="0"/>
              </a:rPr>
              <a:t>Google File System 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B736C23-35C7-43F5-BA6F-C92830B43B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124744"/>
            <a:ext cx="11016584" cy="547225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US" sz="2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chunk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assigned a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64-bit label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the master node at the time of creation.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chunk is </a:t>
            </a:r>
            <a:r>
              <a:rPr lang="en-US" sz="2400" b="1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replicated several times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throughout the network with the minimum being 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but even more for files that have high end-in demand or need more redundancy.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Master server does not usually store the actual chunks, but rather all the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metadata associated with the chunks .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this metadata is kept current by the Master server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periodically receiving updates from each chunk server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</a:t>
            </a:r>
            <a:r>
              <a:rPr lang="en-US" sz="2400" b="1" i="1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Heartbeat messages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Permissions for modifications are handled by a system of time-limited, expiring "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leases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Google File System | Seminar Report and PPT for CSE Students">
            <a:extLst>
              <a:ext uri="{FF2B5EF4-FFF2-40B4-BE49-F238E27FC236}">
                <a16:creationId xmlns:a16="http://schemas.microsoft.com/office/drawing/2014/main" id="{318DF442-7A8A-E8E7-5B58-023F1D082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2636912"/>
            <a:ext cx="640871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0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3EC870-D5BE-2A82-BA3D-47A1485E0A9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5090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074_School report presentation with dinosaur models_AAS_v3" id="{2E2DFC83-FE44-43DC-854E-F7E09DAA4285}" vid="{47F7BBDC-F340-4591-99D2-80DC27F95C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45F46C-101D-473C-80D5-E5F60B82972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DF1DA9-C4BD-4FEF-81B4-3721061C3F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B8F51E-7DFC-4615-95A0-D04EAED04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report presentation with dinosaur models</Template>
  <TotalTime>133</TotalTime>
  <Words>631</Words>
  <Application>Microsoft Office PowerPoint</Application>
  <PresentationFormat>Widescreen</PresentationFormat>
  <Paragraphs>85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Algerian</vt:lpstr>
      <vt:lpstr>Arial</vt:lpstr>
      <vt:lpstr>Arial Rounded MT Bold</vt:lpstr>
      <vt:lpstr>Calibri</vt:lpstr>
      <vt:lpstr>Garamond</vt:lpstr>
      <vt:lpstr>Gill Sans MT</vt:lpstr>
      <vt:lpstr>Nunito</vt:lpstr>
      <vt:lpstr>Times New Roman</vt:lpstr>
      <vt:lpstr>Wingdings</vt:lpstr>
      <vt:lpstr>Office Theme</vt:lpstr>
      <vt:lpstr>      GOOGLE    FILE SYSTEM</vt:lpstr>
      <vt:lpstr>     Need of Google File System:</vt:lpstr>
      <vt:lpstr>    Google File System Overview</vt:lpstr>
      <vt:lpstr>Google File System</vt:lpstr>
      <vt:lpstr>Working of Google Search Engine:</vt:lpstr>
      <vt:lpstr>Google File System</vt:lpstr>
      <vt:lpstr>PowerPoint Presentation</vt:lpstr>
      <vt:lpstr>Google File System </vt:lpstr>
      <vt:lpstr>PowerPoint Presentation</vt:lpstr>
      <vt:lpstr>Google File System </vt:lpstr>
      <vt:lpstr>Features of Google File System:</vt:lpstr>
      <vt:lpstr>Advantages of Google File System:</vt:lpstr>
      <vt:lpstr>Disadvantages of Google File System: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   FILE SYSTEM</dc:title>
  <dc:creator>Prasanna Vaka</dc:creator>
  <cp:lastModifiedBy>Prasanna Vaka</cp:lastModifiedBy>
  <cp:revision>4</cp:revision>
  <dcterms:created xsi:type="dcterms:W3CDTF">2023-09-05T08:57:39Z</dcterms:created>
  <dcterms:modified xsi:type="dcterms:W3CDTF">2023-09-06T12:16:56Z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